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9"/>
  </p:notesMasterIdLst>
  <p:handoutMasterIdLst>
    <p:handoutMasterId r:id="rId10"/>
  </p:handoutMasterIdLst>
  <p:sldIdLst>
    <p:sldId id="1735" r:id="rId3"/>
    <p:sldId id="2120" r:id="rId4"/>
    <p:sldId id="2337" r:id="rId5"/>
    <p:sldId id="2338" r:id="rId6"/>
    <p:sldId id="2339" r:id="rId7"/>
    <p:sldId id="1701"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5067" autoAdjust="0"/>
  </p:normalViewPr>
  <p:slideViewPr>
    <p:cSldViewPr>
      <p:cViewPr varScale="1">
        <p:scale>
          <a:sx n="113" d="100"/>
          <a:sy n="113" d="100"/>
        </p:scale>
        <p:origin x="1194" y="8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02-Aug-21</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02-Aug-21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pi/deki/files/72392/How_to_edit_and_change_a_default_Alma_Analytics_dashboard.pptx"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116410"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000" dirty="0"/>
              <a:t>Alma Analytics folder structure </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Analytics contains folders that </a:t>
            </a:r>
          </a:p>
          <a:p>
            <a:pPr marL="457200" indent="-457200">
              <a:buFont typeface="+mj-lt"/>
              <a:buAutoNum type="arabicPeriod"/>
            </a:pPr>
            <a:r>
              <a:rPr lang="en-US" dirty="0"/>
              <a:t>Provide the user with out-of-the-box reports that are not editable.</a:t>
            </a:r>
          </a:p>
          <a:p>
            <a:pPr marL="457200" indent="-457200">
              <a:buFont typeface="+mj-lt"/>
              <a:buAutoNum type="arabicPeriod"/>
            </a:pPr>
            <a:r>
              <a:rPr lang="en-US" dirty="0"/>
              <a:t>Provide a space to save locally created and edit reports.</a:t>
            </a:r>
          </a:p>
          <a:p>
            <a:r>
              <a:rPr lang="en-US" dirty="0"/>
              <a:t>There are separate folders for reports which the institution may want to make available </a:t>
            </a:r>
          </a:p>
          <a:p>
            <a:pPr marL="457200" indent="-457200">
              <a:buFont typeface="+mj-lt"/>
              <a:buAutoNum type="arabicPeriod"/>
            </a:pPr>
            <a:r>
              <a:rPr lang="en-US" dirty="0"/>
              <a:t>For other users in the institution</a:t>
            </a:r>
          </a:p>
          <a:p>
            <a:pPr marL="457200" indent="-457200">
              <a:buFont typeface="+mj-lt"/>
              <a:buAutoNum type="arabicPeriod"/>
            </a:pPr>
            <a:r>
              <a:rPr lang="en-US" dirty="0"/>
              <a:t>Only for the logged-in user</a:t>
            </a:r>
          </a:p>
          <a:p>
            <a:pPr marL="457200" indent="-457200">
              <a:buFont typeface="+mj-lt"/>
              <a:buAutoNum type="arabicPeriod"/>
            </a:pPr>
            <a:r>
              <a:rPr lang="en-US" dirty="0"/>
              <a:t>For any institution in the Alma community</a:t>
            </a:r>
          </a:p>
        </p:txBody>
      </p:sp>
    </p:spTree>
    <p:extLst>
      <p:ext uri="{BB962C8B-B14F-4D97-AF65-F5344CB8AC3E}">
        <p14:creationId xmlns:p14="http://schemas.microsoft.com/office/powerpoint/2010/main" val="83032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Folders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lnSpcReduction="10000"/>
          </a:bodyPr>
          <a:lstStyle/>
          <a:p>
            <a:r>
              <a:rPr lang="en-US" dirty="0"/>
              <a:t>My Folders = A read / write personal folder accessible only to the logged in user.</a:t>
            </a:r>
          </a:p>
          <a:p>
            <a:r>
              <a:rPr lang="en-US" dirty="0"/>
              <a:t>Alma, Leganto, </a:t>
            </a:r>
            <a:r>
              <a:rPr lang="en-US" dirty="0" err="1"/>
              <a:t>etc</a:t>
            </a:r>
            <a:r>
              <a:rPr lang="en-US" dirty="0"/>
              <a:t> = Read-only folders containing out-of-the-box reports produced by Ex Libris.</a:t>
            </a:r>
          </a:p>
          <a:p>
            <a:r>
              <a:rPr lang="en-US" dirty="0"/>
              <a:t>Name of Institution = A folder which is read / write and visible to anyone in the institution who has “Designs Analytics” role (and can thus click the “Design Analytics” entry in the Alma menu)</a:t>
            </a:r>
          </a:p>
          <a:p>
            <a:r>
              <a:rPr lang="en-US" dirty="0"/>
              <a:t>Community = A read / write folder visible and accessible to save and copy reports for all institutions. Includes reports and dashboards of all the institutions with Ex Libris Analytics in the world. It contains only queries (no data of other institutions is visible).</a:t>
            </a:r>
          </a:p>
        </p:txBody>
      </p:sp>
    </p:spTree>
    <p:extLst>
      <p:ext uri="{BB962C8B-B14F-4D97-AF65-F5344CB8AC3E}">
        <p14:creationId xmlns:p14="http://schemas.microsoft.com/office/powerpoint/2010/main" val="232382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Folders </a:t>
            </a:r>
          </a:p>
        </p:txBody>
      </p:sp>
      <p:pic>
        <p:nvPicPr>
          <p:cNvPr id="7" name="Picture 6">
            <a:extLst>
              <a:ext uri="{FF2B5EF4-FFF2-40B4-BE49-F238E27FC236}">
                <a16:creationId xmlns:a16="http://schemas.microsoft.com/office/drawing/2014/main" id="{99E91D96-DCCF-4325-842E-F19FAAC81BC3}"/>
              </a:ext>
            </a:extLst>
          </p:cNvPr>
          <p:cNvPicPr>
            <a:picLocks noChangeAspect="1"/>
          </p:cNvPicPr>
          <p:nvPr/>
        </p:nvPicPr>
        <p:blipFill>
          <a:blip r:embed="rId2"/>
          <a:stretch>
            <a:fillRect/>
          </a:stretch>
        </p:blipFill>
        <p:spPr>
          <a:xfrm>
            <a:off x="3509962" y="1590675"/>
            <a:ext cx="2124075" cy="1962150"/>
          </a:xfrm>
          <a:prstGeom prst="rect">
            <a:avLst/>
          </a:prstGeom>
          <a:ln>
            <a:solidFill>
              <a:schemeClr val="accent1"/>
            </a:solidFill>
          </a:ln>
        </p:spPr>
      </p:pic>
      <p:sp>
        <p:nvSpPr>
          <p:cNvPr id="8" name="TextBox 7">
            <a:extLst>
              <a:ext uri="{FF2B5EF4-FFF2-40B4-BE49-F238E27FC236}">
                <a16:creationId xmlns:a16="http://schemas.microsoft.com/office/drawing/2014/main" id="{0C462FC5-30C6-488A-9E42-B5F1468EF58D}"/>
              </a:ext>
            </a:extLst>
          </p:cNvPr>
          <p:cNvSpPr txBox="1"/>
          <p:nvPr/>
        </p:nvSpPr>
        <p:spPr>
          <a:xfrm>
            <a:off x="6372200" y="1923678"/>
            <a:ext cx="2304256" cy="1200329"/>
          </a:xfrm>
          <a:prstGeom prst="rect">
            <a:avLst/>
          </a:prstGeom>
          <a:noFill/>
          <a:ln>
            <a:solidFill>
              <a:schemeClr val="accent1"/>
            </a:solidFill>
          </a:ln>
        </p:spPr>
        <p:txBody>
          <a:bodyPr wrap="square" rtlCol="0">
            <a:spAutoFit/>
          </a:bodyPr>
          <a:lstStyle/>
          <a:p>
            <a:r>
              <a:rPr lang="en-US" dirty="0"/>
              <a:t>In this example the name of the institution is “Alma University”.</a:t>
            </a:r>
          </a:p>
        </p:txBody>
      </p:sp>
    </p:spTree>
    <p:extLst>
      <p:ext uri="{BB962C8B-B14F-4D97-AF65-F5344CB8AC3E}">
        <p14:creationId xmlns:p14="http://schemas.microsoft.com/office/powerpoint/2010/main" val="349262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Folders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Reports and dashboards which are in the read-only folders Alma, Leganto, </a:t>
            </a:r>
            <a:r>
              <a:rPr lang="en-US" dirty="0" err="1"/>
              <a:t>etc</a:t>
            </a:r>
            <a:r>
              <a:rPr lang="en-US" dirty="0"/>
              <a:t> can either be used “as is” or edited for local use.</a:t>
            </a:r>
          </a:p>
          <a:p>
            <a:r>
              <a:rPr lang="en-US" dirty="0"/>
              <a:t>See </a:t>
            </a:r>
            <a:r>
              <a:rPr lang="en-US" dirty="0">
                <a:hlinkClick r:id="rId2" tooltip="How to edit and change default Alma Analytics dashboard"/>
              </a:rPr>
              <a:t>How to edit and change a default Alma Analytics dashboard</a:t>
            </a:r>
            <a:endParaRPr lang="en-US" dirty="0"/>
          </a:p>
        </p:txBody>
      </p:sp>
    </p:spTree>
    <p:extLst>
      <p:ext uri="{BB962C8B-B14F-4D97-AF65-F5344CB8AC3E}">
        <p14:creationId xmlns:p14="http://schemas.microsoft.com/office/powerpoint/2010/main" val="33306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19069</TotalTime>
  <Words>254</Words>
  <Application>Microsoft Office PowerPoint</Application>
  <PresentationFormat>On-screen Show (16:9)</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IGeLU_2016_16X9 (1)</vt:lpstr>
      <vt:lpstr>Ex_Libris_2020</vt:lpstr>
      <vt:lpstr>PowerPoint Presentation</vt:lpstr>
      <vt:lpstr>Introduction </vt:lpstr>
      <vt:lpstr>Folders </vt:lpstr>
      <vt:lpstr>Folders </vt:lpstr>
      <vt:lpstr>Folders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1818</cp:revision>
  <dcterms:created xsi:type="dcterms:W3CDTF">2017-01-02T15:10:30Z</dcterms:created>
  <dcterms:modified xsi:type="dcterms:W3CDTF">2021-08-02T07:01:54Z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